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57" r:id="rId4"/>
    <p:sldId id="284" r:id="rId5"/>
    <p:sldId id="286" r:id="rId6"/>
    <p:sldId id="271" r:id="rId7"/>
    <p:sldId id="287" r:id="rId8"/>
    <p:sldId id="288" r:id="rId9"/>
    <p:sldId id="289" r:id="rId10"/>
    <p:sldId id="290" r:id="rId11"/>
    <p:sldId id="273" r:id="rId12"/>
    <p:sldId id="266" r:id="rId13"/>
    <p:sldId id="268" r:id="rId14"/>
    <p:sldId id="270" r:id="rId15"/>
    <p:sldId id="274" r:id="rId16"/>
    <p:sldId id="277" r:id="rId17"/>
    <p:sldId id="282" r:id="rId18"/>
    <p:sldId id="276" r:id="rId19"/>
    <p:sldId id="291" r:id="rId20"/>
    <p:sldId id="292" r:id="rId21"/>
    <p:sldId id="275" r:id="rId22"/>
  </p:sldIdLst>
  <p:sldSz cx="12192000" cy="6858000"/>
  <p:notesSz cx="6858000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82" autoAdjust="0"/>
  </p:normalViewPr>
  <p:slideViewPr>
    <p:cSldViewPr snapToGrid="0">
      <p:cViewPr varScale="1">
        <p:scale>
          <a:sx n="59" d="100"/>
          <a:sy n="5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8" y="-15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AEDD-EC8D-45C3-9687-1D7558D6A55E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3447-68ED-4F60-8EF3-6A743B32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07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B215-FA0C-4FEC-8ACE-5134303E9C9F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2265-40DF-45CB-88D8-9657B1793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4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emGviacq48" TargetMode="External"/><Relationship Id="rId3" Type="http://schemas.openxmlformats.org/officeDocument/2006/relationships/hyperlink" Target="https://www.youtube.com/watch?v=yClXCqFYe5A" TargetMode="External"/><Relationship Id="rId7" Type="http://schemas.openxmlformats.org/officeDocument/2006/relationships/hyperlink" Target="https://www.youtube.com/watch?v=vBF2sndWtH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yxUGD10FBlc" TargetMode="External"/><Relationship Id="rId5" Type="http://schemas.openxmlformats.org/officeDocument/2006/relationships/hyperlink" Target="https://www.youtube.com/watch?v=tokJwQkOkGQ" TargetMode="External"/><Relationship Id="rId4" Type="http://schemas.openxmlformats.org/officeDocument/2006/relationships/hyperlink" Target="https://www.youtube.com/watch?v=XHJk9D8B3O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265-40DF-45CB-88D8-9657B17939C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26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Iemand vragen?</a:t>
            </a:r>
          </a:p>
          <a:p>
            <a:r>
              <a:rPr lang="nl-NL" dirty="0"/>
              <a:t>Let op Ivo en de kinderopvang – moet de planning </a:t>
            </a:r>
            <a:r>
              <a:rPr lang="nl-NL" dirty="0" err="1"/>
              <a:t>evt</a:t>
            </a:r>
            <a:r>
              <a:rPr lang="nl-NL" dirty="0"/>
              <a:t> naar voren?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265-40DF-45CB-88D8-9657B17939C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85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Waarom heeft u gekozen voor een</a:t>
            </a:r>
            <a:r>
              <a:rPr lang="nl-NL" baseline="0" dirty="0" smtClean="0"/>
              <a:t> scheikunde-studie?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265-40DF-45CB-88D8-9657B17939C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50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/>
              <a:t>Tata Steel promotie (19.14’), (productieproces en toepassingen (</a:t>
            </a:r>
            <a:r>
              <a:rPr lang="nl-NL" sz="1200" dirty="0" err="1" smtClean="0"/>
              <a:t>oxy</a:t>
            </a:r>
            <a:r>
              <a:rPr lang="nl-NL" sz="1200" dirty="0" smtClean="0"/>
              <a:t>)staal, hoogoven, walsen, toevoegingen, kwaliteitscontrole, milieu/duurzaamheid): </a:t>
            </a:r>
            <a:r>
              <a:rPr lang="nl-NL" sz="1200" dirty="0" smtClean="0">
                <a:hlinkClick r:id="rId3"/>
              </a:rPr>
              <a:t>https://www.youtube.com/watch?v=yClXCqFYe5A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- Productieproces spaanplaat </a:t>
            </a:r>
            <a:r>
              <a:rPr lang="nl-NL" sz="1200" dirty="0" err="1" smtClean="0"/>
              <a:t>Unilin</a:t>
            </a:r>
            <a:r>
              <a:rPr lang="nl-NL" sz="1200" dirty="0" smtClean="0"/>
              <a:t> (16’), (productieproces, grond- en hulpstoffen, lijm: </a:t>
            </a:r>
            <a:r>
              <a:rPr lang="nl-NL" sz="1200" dirty="0" smtClean="0">
                <a:hlinkClick r:id="rId4"/>
              </a:rPr>
              <a:t>https://www.youtube.com/watch?v=XHJk9D8B3Og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- </a:t>
            </a:r>
            <a:r>
              <a:rPr lang="nl-NL" sz="1200" dirty="0" err="1" smtClean="0"/>
              <a:t>Enci</a:t>
            </a:r>
            <a:r>
              <a:rPr lang="nl-NL" sz="1200" dirty="0" smtClean="0"/>
              <a:t> Beton (8.10’) (productieproces van cement uit kalksteen, procestechniek, duurzaamheid): </a:t>
            </a:r>
            <a:r>
              <a:rPr lang="nl-NL" sz="1200" u="sng" dirty="0" smtClean="0">
                <a:hlinkClick r:id="rId5"/>
              </a:rPr>
              <a:t>https://www.youtube.com/watch?v=tokJwQkOkGQ</a:t>
            </a:r>
            <a:r>
              <a:rPr lang="nl-NL" sz="1200" u="sng" dirty="0" smtClean="0"/>
              <a:t/>
            </a:r>
            <a:br>
              <a:rPr lang="nl-NL" sz="1200" u="sng" dirty="0" smtClean="0"/>
            </a:br>
            <a:r>
              <a:rPr lang="nl-NL" sz="1200" u="sng" dirty="0" smtClean="0"/>
              <a:t/>
            </a:r>
            <a:br>
              <a:rPr lang="nl-NL" sz="1200" u="sng" dirty="0" smtClean="0"/>
            </a:br>
            <a:r>
              <a:rPr lang="nl-NL" sz="1200" u="sng" dirty="0" smtClean="0"/>
              <a:t>-</a:t>
            </a:r>
            <a:r>
              <a:rPr lang="nl-NL" sz="1200" dirty="0" err="1" smtClean="0"/>
              <a:t>Tronox</a:t>
            </a:r>
            <a:r>
              <a:rPr lang="nl-NL" sz="1200" dirty="0" smtClean="0"/>
              <a:t> (7.25’) (productie van wit pigment TiO2, industriële chemie, chemische reacties en scheiding): </a:t>
            </a:r>
            <a:r>
              <a:rPr lang="nl-NL" sz="1200" u="sng" dirty="0" smtClean="0">
                <a:hlinkClick r:id="rId6"/>
              </a:rPr>
              <a:t>https://www.youtube.com/watch?v=yxUGD10FBlc</a:t>
            </a:r>
            <a:r>
              <a:rPr lang="nl-NL" sz="1200" u="sng" dirty="0" smtClean="0"/>
              <a:t/>
            </a:r>
            <a:br>
              <a:rPr lang="nl-NL" sz="1200" u="sng" dirty="0" smtClean="0"/>
            </a:br>
            <a:r>
              <a:rPr lang="nl-NL" sz="1200" u="sng" dirty="0" smtClean="0"/>
              <a:t/>
            </a:r>
            <a:br>
              <a:rPr lang="nl-NL" sz="1200" u="sng" dirty="0" smtClean="0"/>
            </a:br>
            <a:r>
              <a:rPr lang="nl-NL" sz="1200" u="sng" dirty="0" smtClean="0"/>
              <a:t>- </a:t>
            </a:r>
            <a:r>
              <a:rPr lang="nl-NL" sz="1200" dirty="0" smtClean="0"/>
              <a:t>Eiwitproductie voor sport supplementen (5’19”) (eiwit, vet, scheiding, kwaliteitscontrole): </a:t>
            </a:r>
            <a:r>
              <a:rPr lang="nl-NL" sz="1200" u="sng" dirty="0" smtClean="0">
                <a:hlinkClick r:id="rId7"/>
              </a:rPr>
              <a:t>https://www.youtube.com/watch?v=vBF2sndWtHo</a:t>
            </a:r>
            <a:r>
              <a:rPr lang="nl-NL" sz="1200" u="sng" dirty="0" smtClean="0"/>
              <a:t/>
            </a:r>
            <a:br>
              <a:rPr lang="nl-NL" sz="1200" u="sng" dirty="0" smtClean="0"/>
            </a:br>
            <a:r>
              <a:rPr lang="nl-NL" sz="1200" u="sng" dirty="0" smtClean="0"/>
              <a:t/>
            </a:r>
            <a:br>
              <a:rPr lang="nl-NL" sz="1200" u="sng" dirty="0" smtClean="0"/>
            </a:br>
            <a:r>
              <a:rPr lang="nl-NL" sz="1200" u="sng" dirty="0" smtClean="0"/>
              <a:t>- </a:t>
            </a:r>
            <a:r>
              <a:rPr lang="nl-NL" sz="1200" dirty="0" smtClean="0"/>
              <a:t>Verkleuring rood pigment bij van Gogh (8.06 min) (verkleuring pigment, chemisch onderzoek): </a:t>
            </a:r>
            <a:r>
              <a:rPr lang="nl-NL" sz="1200" u="sng" dirty="0" smtClean="0">
                <a:hlinkClick r:id="rId8"/>
              </a:rPr>
              <a:t>https://www.youtube.com/watch?v=WemGviacq48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265-40DF-45CB-88D8-9657B17939C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80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 naar de site van Martha?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265-40DF-45CB-88D8-9657B17939C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4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19948"/>
            <a:ext cx="9144000" cy="238760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05355"/>
            <a:ext cx="9144000" cy="1655762"/>
          </a:xfrm>
        </p:spPr>
        <p:txBody>
          <a:bodyPr anchor="b"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98F8-B004-45C2-80EE-683059361742}" type="datetime1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53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EEA4-F383-4D75-AA6E-14303648259B}" type="datetime1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25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136E-CD39-4305-B3FB-8853104B5C69}" type="datetime1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41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551-C57B-416F-B003-C6A39F29E9F4}" type="datetime1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17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E7B-C9D6-4EE8-9F80-72FE4FE28D62}" type="datetime1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8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1D45-E5F9-442B-AA54-0C07C1A1B71C}" type="datetime1">
              <a:rPr lang="nl-NL" smtClean="0"/>
              <a:t>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0567-7DEF-41F5-AFAC-2EC0FA0D1FCB}" type="datetime1">
              <a:rPr lang="nl-NL" smtClean="0"/>
              <a:t>2-11-2018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7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8F37-7026-4282-B3F6-5383C3561C60}" type="datetime1">
              <a:rPr lang="nl-NL" smtClean="0"/>
              <a:t>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20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1DF9-5DD3-44D9-9B7A-1213E328712C}" type="datetime1">
              <a:rPr lang="nl-NL" smtClean="0"/>
              <a:t>2-11-2018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73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EBD9-EE04-49A8-9EC3-61015C87653D}" type="datetime1">
              <a:rPr lang="nl-NL" smtClean="0"/>
              <a:t>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92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1670-58A6-4FA5-A637-85A69F549BBC}" type="datetime1">
              <a:rPr lang="nl-NL" smtClean="0"/>
              <a:t>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2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906A-F9BD-4208-9E4C-17BBEE3A8AF7}" type="datetime1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Jacques de Goede (HAN ILS)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D0A6-84BF-4AA8-92CA-9B6895C57E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9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hyperlink" Target="https://platformbetatechniek.us10.list-manage.com/track/click?u=0777f2ddee8318a426af973d4&amp;id=56d2554a3b&amp;e=34054bc48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tformbetatechniek.us10.list-manage.com/track/click?u=0777f2ddee8318a426af973d4&amp;id=4dfaa11a3e&amp;e=34054bc48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b-Yo-S2Ic&amp;feature=player_embedde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emGviacq48" TargetMode="External"/><Relationship Id="rId3" Type="http://schemas.openxmlformats.org/officeDocument/2006/relationships/hyperlink" Target="https://www.youtube.com/watch?v=yClXCqFYe5A" TargetMode="External"/><Relationship Id="rId7" Type="http://schemas.openxmlformats.org/officeDocument/2006/relationships/hyperlink" Target="https://www.youtube.com/watch?v=vBF2sndWtH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xUGD10FBlc" TargetMode="External"/><Relationship Id="rId5" Type="http://schemas.openxmlformats.org/officeDocument/2006/relationships/hyperlink" Target="https://www.youtube.com/watch?v=tokJwQkOkGQ" TargetMode="External"/><Relationship Id="rId4" Type="http://schemas.openxmlformats.org/officeDocument/2006/relationships/hyperlink" Target="https://www.youtube.com/watch?v=XHJk9D8B3O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ctwatjezoekt.nl/" TargetMode="External"/><Relationship Id="rId2" Type="http://schemas.openxmlformats.org/officeDocument/2006/relationships/hyperlink" Target="https://vimeo.com/771256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tdoeik.nl/" TargetMode="External"/><Relationship Id="rId5" Type="http://schemas.openxmlformats.org/officeDocument/2006/relationships/hyperlink" Target="http://www.vhto.nl/" TargetMode="External"/><Relationship Id="rId4" Type="http://schemas.openxmlformats.org/officeDocument/2006/relationships/hyperlink" Target="https://www.c3.nl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jacques.degoede@han.n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bedrijfindeklas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info@bedrijfindeklas.nl" TargetMode="External"/><Relationship Id="rId4" Type="http://schemas.openxmlformats.org/officeDocument/2006/relationships/hyperlink" Target="mailto:g.a.van.der.doelen@hva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vak Scheikunde en het (technologisch) bedrijfsleven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2567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Jacques de Goede (HAN ILS)</a:t>
            </a:r>
          </a:p>
          <a:p>
            <a:r>
              <a:rPr lang="nl-NL" dirty="0"/>
              <a:t>Gisela van der Doelen (</a:t>
            </a:r>
            <a:r>
              <a:rPr lang="nl-NL" dirty="0" err="1"/>
              <a:t>HvA</a:t>
            </a:r>
            <a:r>
              <a:rPr lang="nl-NL" dirty="0"/>
              <a:t>)</a:t>
            </a:r>
          </a:p>
          <a:p>
            <a:r>
              <a:rPr lang="nl-NL" dirty="0"/>
              <a:t>(Martha Hoebens (Hoebens.nl))</a:t>
            </a:r>
            <a:br>
              <a:rPr lang="nl-NL" dirty="0"/>
            </a:br>
            <a:endParaRPr lang="nl-NL" dirty="0"/>
          </a:p>
          <a:p>
            <a:r>
              <a:rPr lang="nl-NL" dirty="0"/>
              <a:t>Woudschoten Chemie Conferentie </a:t>
            </a:r>
            <a:r>
              <a:rPr lang="nl-NL" dirty="0" smtClean="0"/>
              <a:t>2018</a:t>
            </a:r>
            <a:endParaRPr lang="nl-NL" dirty="0"/>
          </a:p>
        </p:txBody>
      </p:sp>
      <p:pic>
        <p:nvPicPr>
          <p:cNvPr id="6" name="Picture 2" descr="https://www.vohonetwerken.nl/media/_thumbs/images/partner%20logos/STEM%20Teacher%20Academyx100-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40" y="259006"/>
            <a:ext cx="42291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Jacques de Goede (HAN ILS)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7" y="5861117"/>
            <a:ext cx="2790825" cy="571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36" y="5575685"/>
            <a:ext cx="1097281" cy="99123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0081276" y="6385104"/>
            <a:ext cx="1929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chemeClr val="bg2">
                    <a:lumMod val="75000"/>
                  </a:schemeClr>
                </a:solidFill>
              </a:rPr>
              <a:t>Gisela van der Doelen (</a:t>
            </a:r>
            <a:r>
              <a:rPr lang="nl-NL" sz="1200" dirty="0" err="1">
                <a:solidFill>
                  <a:schemeClr val="bg2">
                    <a:lumMod val="75000"/>
                  </a:schemeClr>
                </a:solidFill>
              </a:rPr>
              <a:t>HvA</a:t>
            </a:r>
            <a:r>
              <a:rPr lang="nl-NL" sz="12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181436" y="1409492"/>
            <a:ext cx="5010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eindpublicatie</a:t>
            </a:r>
            <a:r>
              <a:rPr lang="en-US" dirty="0"/>
              <a:t> van STEM Teacher Academy met </a:t>
            </a:r>
            <a:r>
              <a:rPr lang="en-US" dirty="0" err="1"/>
              <a:t>re</a:t>
            </a:r>
            <a:r>
              <a:rPr lang="en-US" i="1" dirty="0" err="1"/>
              <a:t>su</a:t>
            </a:r>
            <a:r>
              <a:rPr lang="en-US" dirty="0" err="1"/>
              <a:t>ltaten</a:t>
            </a:r>
            <a:r>
              <a:rPr lang="en-US" dirty="0"/>
              <a:t>, </a:t>
            </a:r>
            <a:r>
              <a:rPr lang="en-US" dirty="0" err="1"/>
              <a:t>ervaringen</a:t>
            </a:r>
            <a:r>
              <a:rPr lang="en-US" dirty="0"/>
              <a:t> en </a:t>
            </a:r>
            <a:r>
              <a:rPr lang="en-US" dirty="0" err="1"/>
              <a:t>praktijkvoorbeelden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op de </a:t>
            </a:r>
            <a:r>
              <a:rPr lang="en-US" u="sng" dirty="0">
                <a:hlinkClick r:id="rId6"/>
              </a:rPr>
              <a:t>website van </a:t>
            </a:r>
            <a:r>
              <a:rPr lang="en-US" u="sng" dirty="0" err="1">
                <a:hlinkClick r:id="rId7"/>
              </a:rPr>
              <a:t>Issuu</a:t>
            </a:r>
            <a:r>
              <a:rPr lang="en-US" dirty="0"/>
              <a:t>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AF62B2A7-F997-4B39-A3FD-3B104F728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4" y="6182882"/>
            <a:ext cx="3613656" cy="5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De leerling </a:t>
            </a:r>
            <a:r>
              <a:rPr lang="nl-NL" dirty="0" smtClean="0">
                <a:latin typeface="+mn-lt"/>
              </a:rPr>
              <a:t>vraagt betekenisvolheid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8085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3900" dirty="0"/>
              <a:t>Als ik wil weten of een bepaalde studie iets voor mij is, zou ik het fijn vinden als docenten daar iets zinnigs over kunnen zeggen. </a:t>
            </a:r>
            <a:r>
              <a:rPr lang="nl-NL" sz="3900" dirty="0" smtClean="0"/>
              <a:t/>
            </a:r>
            <a:br>
              <a:rPr lang="nl-NL" sz="3900" dirty="0" smtClean="0"/>
            </a:br>
            <a:r>
              <a:rPr lang="nl-NL" sz="3900" dirty="0" smtClean="0"/>
              <a:t>Maar </a:t>
            </a:r>
            <a:r>
              <a:rPr lang="nl-NL" sz="3900" dirty="0"/>
              <a:t>ook over wat ik met zo’n studie later kan en waarom ik nu dus moet leren wat ik </a:t>
            </a:r>
            <a:r>
              <a:rPr lang="nl-NL" sz="3900" dirty="0" smtClean="0"/>
              <a:t>leer.</a:t>
            </a:r>
            <a:endParaRPr lang="nl-NL" sz="3000" i="1" dirty="0"/>
          </a:p>
          <a:p>
            <a:pPr marL="0" indent="0" algn="r">
              <a:lnSpc>
                <a:spcPct val="110000"/>
              </a:lnSpc>
              <a:buNone/>
            </a:pPr>
            <a:r>
              <a:rPr lang="nl-NL" sz="3000" i="1" dirty="0"/>
              <a:t>Leerling 6VWO, </a:t>
            </a:r>
            <a:r>
              <a:rPr lang="nl-NL" sz="3000" i="1" dirty="0" err="1"/>
              <a:t>Heerbeeck</a:t>
            </a:r>
            <a:r>
              <a:rPr lang="nl-NL" sz="3000" i="1" dirty="0"/>
              <a:t> College </a:t>
            </a:r>
            <a:r>
              <a:rPr lang="nl-NL" sz="3000" i="1" dirty="0" smtClean="0"/>
              <a:t>Best</a:t>
            </a:r>
          </a:p>
          <a:p>
            <a:pPr marL="0" indent="0" algn="r">
              <a:lnSpc>
                <a:spcPct val="110000"/>
              </a:lnSpc>
              <a:buNone/>
            </a:pPr>
            <a:endParaRPr lang="nl-NL" sz="30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nl-NL" sz="3200" i="1" dirty="0">
                <a:solidFill>
                  <a:srgbClr val="000050"/>
                </a:solidFill>
              </a:rPr>
              <a:t>Door de bedrijfsbezoeken heb ik bij sommige onderwerpen van mijn vak ook een doel gevonden, een reden waarom leerlingen dit zouden moeten leren</a:t>
            </a:r>
            <a:r>
              <a:rPr lang="nl-NL" sz="3200" i="1" dirty="0" smtClean="0">
                <a:solidFill>
                  <a:srgbClr val="000050"/>
                </a:solidFill>
              </a:rPr>
              <a:t>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nl-NL" sz="3200" i="1" dirty="0" smtClean="0">
                <a:solidFill>
                  <a:srgbClr val="000050"/>
                </a:solidFill>
              </a:rPr>
              <a:t>Student lerarenopleiding HAN ILS</a:t>
            </a:r>
            <a:endParaRPr lang="nl-NL" sz="3200" i="1" dirty="0">
              <a:solidFill>
                <a:srgbClr val="000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nl-NL" sz="3000" i="1" dirty="0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="" xmlns:a16="http://schemas.microsoft.com/office/drawing/2014/main" id="{32468C9A-B06C-4863-B5C9-1C7B9C61DBA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95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Peter den Boer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95227"/>
            <a:ext cx="7891021" cy="5055185"/>
          </a:xfrm>
          <a:prstGeom prst="rect">
            <a:avLst/>
          </a:prstGeom>
        </p:spPr>
      </p:pic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0CC381D1-2C50-4CDC-8C21-9F227C2CA8E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0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nl-NL" dirty="0">
                <a:latin typeface="+mn-lt"/>
              </a:rPr>
              <a:t>Ieder heeft zijn eigen rol</a:t>
            </a:r>
          </a:p>
        </p:txBody>
      </p:sp>
      <p:pic>
        <p:nvPicPr>
          <p:cNvPr id="4102" name="Picture 6" descr="http://www.dozend.nl/user/img/vaca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2245867"/>
            <a:ext cx="5054601" cy="33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5867"/>
            <a:ext cx="5064760" cy="3373131"/>
          </a:xfrm>
        </p:spPr>
      </p:pic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4488EB0D-9955-43AA-82AC-3DCE02607CC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4DF41A12-BEDE-4BDD-BD25-AD9293644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83" y="5774501"/>
            <a:ext cx="833192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Hoe</a:t>
            </a:r>
            <a:r>
              <a:rPr lang="nl-NL" dirty="0" smtClean="0">
                <a:latin typeface="+mn-lt"/>
              </a:rPr>
              <a:t>? Wat wil ik bereiken?</a:t>
            </a:r>
            <a:endParaRPr lang="nl-NL" dirty="0">
              <a:latin typeface="+mn-lt"/>
            </a:endParaRPr>
          </a:p>
        </p:txBody>
      </p:sp>
      <p:graphicFrame>
        <p:nvGraphicFramePr>
          <p:cNvPr id="6" name="Tijdelijke aanduiding voor inhoud 3"/>
          <p:cNvGraphicFramePr>
            <a:graphicFrameLocks/>
          </p:cNvGraphicFramePr>
          <p:nvPr>
            <p:extLst/>
          </p:nvPr>
        </p:nvGraphicFramePr>
        <p:xfrm>
          <a:off x="2962434" y="5269494"/>
          <a:ext cx="6489700" cy="579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4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4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/>
                        <a:t>Vakinhoud</a:t>
                      </a:r>
                      <a:endParaRPr lang="nl-NL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Beroepsbeeld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http://www.slimwerken.com/blog/wp-content/uploads/2010/05/Productiviteit-doelstellin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4"/>
          <a:stretch/>
        </p:blipFill>
        <p:spPr bwMode="auto">
          <a:xfrm>
            <a:off x="2961640" y="1690688"/>
            <a:ext cx="6490439" cy="3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voettekst 7">
            <a:extLst>
              <a:ext uri="{FF2B5EF4-FFF2-40B4-BE49-F238E27FC236}">
                <a16:creationId xmlns="" xmlns:a16="http://schemas.microsoft.com/office/drawing/2014/main" id="{A949C732-79F8-460B-B648-3B864BE597F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244D4AB1-262A-4A94-8B06-804325DC6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3" y="5827318"/>
            <a:ext cx="833192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Wat?</a:t>
            </a:r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="" xmlns:a16="http://schemas.microsoft.com/office/drawing/2014/main" id="{AD752114-3AA0-447B-9668-866DB55FD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2" y="5827318"/>
            <a:ext cx="833192" cy="894157"/>
          </a:xfrm>
        </p:spPr>
      </p:pic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357710"/>
              </p:ext>
            </p:extLst>
          </p:nvPr>
        </p:nvGraphicFramePr>
        <p:xfrm>
          <a:off x="5482629" y="599607"/>
          <a:ext cx="5730014" cy="547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0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0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Voorbeeld</a:t>
                      </a:r>
                      <a:endParaRPr lang="nl-NL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Opgave</a:t>
                      </a:r>
                      <a:endParaRPr lang="nl-NL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 smtClean="0">
                          <a:solidFill>
                            <a:schemeClr val="tx1"/>
                          </a:solidFill>
                        </a:rPr>
                        <a:t>Filmpjes</a:t>
                      </a:r>
                      <a:endParaRPr lang="nl-NL" sz="1600" dirty="0" smtClean="0"/>
                    </a:p>
                  </a:txBody>
                  <a:tcPr/>
                </a:tc>
              </a:tr>
              <a:tr h="784797">
                <a:tc>
                  <a:txBody>
                    <a:bodyPr/>
                    <a:lstStyle/>
                    <a:p>
                      <a:r>
                        <a:rPr lang="nl-NL" sz="3600" dirty="0"/>
                        <a:t>Project </a:t>
                      </a:r>
                      <a:endParaRPr lang="nl-NL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9540">
                <a:tc>
                  <a:txBody>
                    <a:bodyPr/>
                    <a:lstStyle/>
                    <a:p>
                      <a:r>
                        <a:rPr lang="nl-NL" sz="4000" dirty="0"/>
                        <a:t>Gastles</a:t>
                      </a:r>
                      <a:endParaRPr lang="nl-NL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4282">
                <a:tc>
                  <a:txBody>
                    <a:bodyPr/>
                    <a:lstStyle/>
                    <a:p>
                      <a:r>
                        <a:rPr lang="nl-NL" sz="4400" dirty="0"/>
                        <a:t>Excursie</a:t>
                      </a:r>
                      <a:endParaRPr lang="nl-NL" sz="4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9026">
                <a:tc>
                  <a:txBody>
                    <a:bodyPr/>
                    <a:lstStyle/>
                    <a:p>
                      <a:r>
                        <a:rPr lang="nl-NL" sz="4800" dirty="0"/>
                        <a:t>Stage</a:t>
                      </a:r>
                      <a:endParaRPr lang="nl-NL" sz="4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2" descr="http://expovisie.nl/download.php?fileId=7626&amp;w=454&amp;h=304&amp;type=preFaceImage&amp;hash=3b5f895bb9968b1f3ff525a10981e4fc88a80e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91" y="3097708"/>
            <a:ext cx="35718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voettekst 7">
            <a:extLst>
              <a:ext uri="{FF2B5EF4-FFF2-40B4-BE49-F238E27FC236}">
                <a16:creationId xmlns="" xmlns:a16="http://schemas.microsoft.com/office/drawing/2014/main" id="{9887E661-1939-4022-A3F3-5F2750A98D7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  <a:t>Een voorbeeld: Aviko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nl-NL" dirty="0"/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0" y="2569760"/>
            <a:ext cx="4773480" cy="286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voettekst 7">
            <a:extLst>
              <a:ext uri="{FF2B5EF4-FFF2-40B4-BE49-F238E27FC236}">
                <a16:creationId xmlns="" xmlns:a16="http://schemas.microsoft.com/office/drawing/2014/main" id="{67CF52B6-4248-4865-A46C-D1D3D98DB493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5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Bedrijfsbezoek Aviko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dirty="0" smtClean="0"/>
              <a:t>Bekijk de film “Van aardappel tot </a:t>
            </a:r>
            <a:r>
              <a:rPr lang="nl-NL" altLang="en-US" dirty="0" err="1" smtClean="0"/>
              <a:t>frites”van</a:t>
            </a:r>
            <a:r>
              <a:rPr lang="nl-NL" altLang="en-US" dirty="0" smtClean="0"/>
              <a:t> Aviko </a:t>
            </a:r>
            <a:r>
              <a:rPr lang="nl-NL" altLang="en-US" dirty="0"/>
              <a:t/>
            </a:r>
            <a:br>
              <a:rPr lang="nl-NL" altLang="en-US" dirty="0"/>
            </a:br>
            <a:r>
              <a:rPr lang="nl-NL" altLang="en-US" dirty="0"/>
              <a:t>(</a:t>
            </a:r>
            <a:r>
              <a:rPr lang="nl-NL" altLang="en-US" dirty="0">
                <a:hlinkClick r:id="rId2"/>
              </a:rPr>
              <a:t>Aardappel Verwerkende Industrie Keppel en Omgeving</a:t>
            </a:r>
            <a:r>
              <a:rPr lang="nl-NL" altLang="en-US" dirty="0" smtClean="0"/>
              <a:t>)</a:t>
            </a:r>
          </a:p>
          <a:p>
            <a:pPr marL="0" indent="0">
              <a:buNone/>
            </a:pPr>
            <a:endParaRPr lang="nl-NL" altLang="en-US" dirty="0"/>
          </a:p>
          <a:p>
            <a:pPr marL="0" indent="0">
              <a:buNone/>
            </a:pPr>
            <a:r>
              <a:rPr lang="nl-NL" altLang="en-US" dirty="0" smtClean="0"/>
              <a:t>Kijkopdracht:</a:t>
            </a:r>
            <a:br>
              <a:rPr lang="nl-NL" altLang="en-US" dirty="0" smtClean="0"/>
            </a:br>
            <a:r>
              <a:rPr lang="nl-NL" altLang="en-US" dirty="0" smtClean="0"/>
              <a:t/>
            </a:r>
            <a:br>
              <a:rPr lang="nl-NL" altLang="en-US" dirty="0" smtClean="0"/>
            </a:br>
            <a:r>
              <a:rPr lang="nl-NL" altLang="en-US" dirty="0" smtClean="0"/>
              <a:t>Geef </a:t>
            </a:r>
            <a:r>
              <a:rPr lang="nl-NL" altLang="en-US" smtClean="0"/>
              <a:t>per processtap </a:t>
            </a:r>
            <a:r>
              <a:rPr lang="nl-NL" altLang="en-US" dirty="0" smtClean="0"/>
              <a:t>aan welke scheikundige onderdelen aan bod komen of kunnen komen</a:t>
            </a:r>
            <a:endParaRPr lang="nl-NL" alt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="" xmlns:a16="http://schemas.microsoft.com/office/drawing/2014/main" id="{527C8693-8EC0-4779-852B-00A3C2D1C13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7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+mn-lt"/>
              </a:rPr>
              <a:t>Onderwerpen tijdens het proces: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l-NL" altLang="en-US" dirty="0" smtClean="0"/>
              <a:t>Scheikunde</a:t>
            </a:r>
            <a:r>
              <a:rPr lang="nl-NL" altLang="en-US" dirty="0"/>
              <a:t>: zetmeelgehalte, filters, bestrijdingsmiddelen (</a:t>
            </a:r>
            <a:r>
              <a:rPr lang="nl-NL" altLang="en-US" dirty="0" err="1"/>
              <a:t>o.a.dioxine</a:t>
            </a:r>
            <a:r>
              <a:rPr lang="nl-NL" altLang="en-US" dirty="0"/>
              <a:t>*), droge stofbepaling, </a:t>
            </a:r>
            <a:r>
              <a:rPr lang="nl-NL" altLang="en-US" dirty="0" smtClean="0"/>
              <a:t>soort olie, bepaling </a:t>
            </a:r>
            <a:r>
              <a:rPr lang="nl-NL" altLang="en-US" dirty="0"/>
              <a:t>kengetallen/bederf  oliën, </a:t>
            </a:r>
            <a:r>
              <a:rPr lang="nl-NL" altLang="en-US" dirty="0" err="1"/>
              <a:t>maillard</a:t>
            </a:r>
            <a:r>
              <a:rPr lang="nl-NL" altLang="en-US" dirty="0"/>
              <a:t>- en </a:t>
            </a:r>
            <a:r>
              <a:rPr lang="nl-NL" altLang="en-US" dirty="0" err="1" smtClean="0"/>
              <a:t>caramellisatiereacties</a:t>
            </a:r>
            <a:endParaRPr lang="nl-NL" altLang="en-US" dirty="0" smtClean="0"/>
          </a:p>
          <a:p>
            <a:pPr>
              <a:lnSpc>
                <a:spcPct val="110000"/>
              </a:lnSpc>
            </a:pPr>
            <a:r>
              <a:rPr lang="nl-NL" altLang="en-US" dirty="0"/>
              <a:t>Natuurkunde: geluid, mechanica, thermodynamica, diffusie, reologie, stromingsleer, schakelalgebra (PLC), elektronica (sensoren),  optica, vloeistoffen (Archimedes</a:t>
            </a:r>
            <a:r>
              <a:rPr lang="nl-NL" altLang="en-US" dirty="0" smtClean="0"/>
              <a:t>)</a:t>
            </a:r>
            <a:endParaRPr lang="nl-NL" altLang="en-US" dirty="0"/>
          </a:p>
          <a:p>
            <a:pPr>
              <a:lnSpc>
                <a:spcPct val="110000"/>
              </a:lnSpc>
            </a:pPr>
            <a:r>
              <a:rPr lang="nl-NL" altLang="en-US" dirty="0"/>
              <a:t>Wiskunde: optimalisatie (</a:t>
            </a:r>
            <a:r>
              <a:rPr lang="nl-NL" altLang="en-US" dirty="0" err="1"/>
              <a:t>Grafen</a:t>
            </a:r>
            <a:r>
              <a:rPr lang="nl-NL" altLang="en-US" dirty="0"/>
              <a:t>), booleaanse algebra, modellen, statistiek (QA/QC, </a:t>
            </a:r>
            <a:r>
              <a:rPr lang="nl-NL" altLang="en-US" dirty="0" err="1"/>
              <a:t>HoeveelhedenWarenBesluit</a:t>
            </a:r>
            <a:r>
              <a:rPr lang="nl-NL" altLang="en-US" dirty="0"/>
              <a:t>)</a:t>
            </a:r>
            <a:endParaRPr lang="en-US" altLang="en-US" dirty="0"/>
          </a:p>
          <a:p>
            <a:pPr>
              <a:lnSpc>
                <a:spcPct val="110000"/>
              </a:lnSpc>
            </a:pPr>
            <a:endParaRPr lang="nl-NL" dirty="0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="" xmlns:a16="http://schemas.microsoft.com/office/drawing/2014/main" id="{6533C556-A470-4FCC-8AFF-D53B129375F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00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9814"/>
            <a:ext cx="10515600" cy="1325563"/>
          </a:xfrm>
        </p:spPr>
        <p:txBody>
          <a:bodyPr/>
          <a:lstStyle/>
          <a:p>
            <a:r>
              <a:rPr lang="nl-NL" dirty="0">
                <a:latin typeface="+mn-lt"/>
              </a:rPr>
              <a:t>Oefening – een goede opdracht in de 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30583"/>
            <a:ext cx="10817994" cy="491097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l-NL" sz="8000" dirty="0"/>
              <a:t>Maak </a:t>
            </a:r>
            <a:r>
              <a:rPr lang="nl-NL" sz="8000" dirty="0" smtClean="0"/>
              <a:t>duo’s of drietallen</a:t>
            </a:r>
            <a:endParaRPr lang="nl-NL" sz="80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l-NL" sz="8000" dirty="0"/>
              <a:t>Kies een </a:t>
            </a:r>
            <a:r>
              <a:rPr lang="nl-NL" sz="8000" b="1" dirty="0"/>
              <a:t>klas</a:t>
            </a:r>
            <a:r>
              <a:rPr lang="nl-NL" sz="8000" dirty="0"/>
              <a:t> en een </a:t>
            </a:r>
            <a:r>
              <a:rPr lang="nl-NL" sz="8000" b="1" dirty="0"/>
              <a:t>doelstelling</a:t>
            </a:r>
            <a:r>
              <a:rPr lang="nl-NL" sz="8000" dirty="0"/>
              <a:t> voor de opdracht </a:t>
            </a:r>
          </a:p>
          <a:p>
            <a:pPr lvl="0"/>
            <a:r>
              <a:rPr lang="nl-NL" sz="8000" dirty="0" smtClean="0"/>
              <a:t>Verzamel </a:t>
            </a:r>
            <a:r>
              <a:rPr lang="nl-NL" sz="8000" b="1" dirty="0" smtClean="0"/>
              <a:t>informatie</a:t>
            </a:r>
            <a:r>
              <a:rPr lang="nl-NL" sz="8000" dirty="0" smtClean="0"/>
              <a:t> over het bedrijf </a:t>
            </a:r>
            <a:br>
              <a:rPr lang="nl-NL" sz="8000" dirty="0" smtClean="0"/>
            </a:br>
            <a:r>
              <a:rPr lang="nl-NL" sz="8000" dirty="0" smtClean="0"/>
              <a:t>max 10’ - kijk op:</a:t>
            </a:r>
            <a:br>
              <a:rPr lang="nl-NL" sz="8000" dirty="0" smtClean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 smtClean="0"/>
              <a:t>-Tata </a:t>
            </a:r>
            <a:r>
              <a:rPr lang="nl-NL" sz="8000" dirty="0"/>
              <a:t>Steel promotie </a:t>
            </a:r>
            <a:r>
              <a:rPr lang="nl-NL" sz="8000" dirty="0" smtClean="0"/>
              <a:t>(19.14’), (productieproces </a:t>
            </a:r>
            <a:r>
              <a:rPr lang="nl-NL" sz="8000" dirty="0"/>
              <a:t>en toepassingen </a:t>
            </a:r>
            <a:r>
              <a:rPr lang="nl-NL" sz="8000" dirty="0" smtClean="0"/>
              <a:t>(</a:t>
            </a:r>
            <a:r>
              <a:rPr lang="nl-NL" sz="8000" dirty="0" err="1" smtClean="0"/>
              <a:t>oxy</a:t>
            </a:r>
            <a:r>
              <a:rPr lang="nl-NL" sz="8000" dirty="0" smtClean="0"/>
              <a:t>)staal, hoogoven, walsen, toevoegingen, kwaliteitscontrole, milieu/duurzaamheid): </a:t>
            </a:r>
            <a:r>
              <a:rPr lang="nl-NL" sz="8000" dirty="0">
                <a:hlinkClick r:id="rId3"/>
              </a:rPr>
              <a:t>https://</a:t>
            </a:r>
            <a:r>
              <a:rPr lang="nl-NL" sz="8000" dirty="0" smtClean="0">
                <a:hlinkClick r:id="rId3"/>
              </a:rPr>
              <a:t>www.youtube.com/watch?v=yClXCqFYe5A</a:t>
            </a: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>- Productieproces spaanplaat </a:t>
            </a:r>
            <a:r>
              <a:rPr lang="nl-NL" sz="8000" dirty="0" err="1" smtClean="0"/>
              <a:t>Unilin</a:t>
            </a:r>
            <a:r>
              <a:rPr lang="nl-NL" sz="8000" dirty="0" smtClean="0"/>
              <a:t> (16’), (productieproces, grond- en hulpstoffen, lijm: </a:t>
            </a:r>
            <a:r>
              <a:rPr lang="nl-NL" sz="8000" dirty="0" smtClean="0">
                <a:hlinkClick r:id="rId4"/>
              </a:rPr>
              <a:t>https://www.youtube.com/watch?v=XHJk9D8B3Og</a:t>
            </a: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 smtClean="0"/>
              <a:t>- </a:t>
            </a:r>
            <a:r>
              <a:rPr lang="nl-NL" sz="8000" dirty="0" err="1" smtClean="0"/>
              <a:t>Enci</a:t>
            </a:r>
            <a:r>
              <a:rPr lang="nl-NL" sz="8000" dirty="0" smtClean="0"/>
              <a:t> </a:t>
            </a:r>
            <a:r>
              <a:rPr lang="nl-NL" sz="8000" dirty="0"/>
              <a:t>Beton (8.10’) (productieproces van cement uit kalksteen, procestechniek, duurzaamheid): </a:t>
            </a:r>
            <a:r>
              <a:rPr lang="nl-NL" sz="8000" u="sng" dirty="0">
                <a:hlinkClick r:id="rId5"/>
              </a:rPr>
              <a:t>https://</a:t>
            </a:r>
            <a:r>
              <a:rPr lang="nl-NL" sz="8000" u="sng" dirty="0" smtClean="0">
                <a:hlinkClick r:id="rId5"/>
              </a:rPr>
              <a:t>www.youtube.com/watch?v=tokJwQkOkGQ</a:t>
            </a:r>
            <a:r>
              <a:rPr lang="nl-NL" sz="8000" u="sng" dirty="0"/>
              <a:t/>
            </a:r>
            <a:br>
              <a:rPr lang="nl-NL" sz="8000" u="sng" dirty="0"/>
            </a:br>
            <a:r>
              <a:rPr lang="nl-NL" sz="8000" u="sng" dirty="0" smtClean="0"/>
              <a:t/>
            </a:r>
            <a:br>
              <a:rPr lang="nl-NL" sz="8000" u="sng" dirty="0" smtClean="0"/>
            </a:br>
            <a:r>
              <a:rPr lang="nl-NL" sz="8000" u="sng" dirty="0" smtClean="0"/>
              <a:t>-</a:t>
            </a:r>
            <a:r>
              <a:rPr lang="nl-NL" sz="8000" dirty="0" err="1" smtClean="0"/>
              <a:t>Tronox</a:t>
            </a:r>
            <a:r>
              <a:rPr lang="nl-NL" sz="8000" dirty="0" smtClean="0"/>
              <a:t> </a:t>
            </a:r>
            <a:r>
              <a:rPr lang="nl-NL" sz="8000" dirty="0"/>
              <a:t>(7.25’) (productie van wit pigment TiO2, industriële chemie, chemische reacties en scheiding): </a:t>
            </a:r>
            <a:r>
              <a:rPr lang="nl-NL" sz="8000" u="sng" dirty="0">
                <a:hlinkClick r:id="rId6"/>
              </a:rPr>
              <a:t>https://</a:t>
            </a:r>
            <a:r>
              <a:rPr lang="nl-NL" sz="8000" u="sng" dirty="0" smtClean="0">
                <a:hlinkClick r:id="rId6"/>
              </a:rPr>
              <a:t>www.youtube.com/watch?v=yxUGD10FBlc</a:t>
            </a:r>
            <a:r>
              <a:rPr lang="nl-NL" sz="8000" u="sng" dirty="0" smtClean="0"/>
              <a:t/>
            </a:r>
            <a:br>
              <a:rPr lang="nl-NL" sz="8000" u="sng" dirty="0" smtClean="0"/>
            </a:br>
            <a:r>
              <a:rPr lang="nl-NL" sz="8000" u="sng" dirty="0" smtClean="0"/>
              <a:t/>
            </a:r>
            <a:br>
              <a:rPr lang="nl-NL" sz="8000" u="sng" dirty="0" smtClean="0"/>
            </a:br>
            <a:r>
              <a:rPr lang="nl-NL" sz="8000" u="sng" dirty="0" smtClean="0"/>
              <a:t>- </a:t>
            </a:r>
            <a:r>
              <a:rPr lang="nl-NL" sz="8000" dirty="0" smtClean="0"/>
              <a:t>Eiwitproductie </a:t>
            </a:r>
            <a:r>
              <a:rPr lang="nl-NL" sz="8000" dirty="0"/>
              <a:t>voor sport supplementen (5’19”) (eiwit, vet, scheiding, kwaliteitscontrole): </a:t>
            </a:r>
            <a:r>
              <a:rPr lang="nl-NL" sz="8000" u="sng" dirty="0">
                <a:hlinkClick r:id="rId7"/>
              </a:rPr>
              <a:t>https://</a:t>
            </a:r>
            <a:r>
              <a:rPr lang="nl-NL" sz="8000" u="sng" dirty="0" smtClean="0">
                <a:hlinkClick r:id="rId7"/>
              </a:rPr>
              <a:t>www.youtube.com/watch?v=vBF2sndWtHo</a:t>
            </a:r>
            <a:r>
              <a:rPr lang="nl-NL" sz="8000" u="sng" dirty="0" smtClean="0"/>
              <a:t/>
            </a:r>
            <a:br>
              <a:rPr lang="nl-NL" sz="8000" u="sng" dirty="0" smtClean="0"/>
            </a:br>
            <a:r>
              <a:rPr lang="nl-NL" sz="8000" u="sng" dirty="0" smtClean="0"/>
              <a:t/>
            </a:r>
            <a:br>
              <a:rPr lang="nl-NL" sz="8000" u="sng" dirty="0" smtClean="0"/>
            </a:br>
            <a:r>
              <a:rPr lang="nl-NL" sz="8000" u="sng" dirty="0" smtClean="0"/>
              <a:t>- </a:t>
            </a:r>
            <a:r>
              <a:rPr lang="nl-NL" sz="8000" dirty="0" smtClean="0"/>
              <a:t>Verkleuring </a:t>
            </a:r>
            <a:r>
              <a:rPr lang="nl-NL" sz="8000" dirty="0"/>
              <a:t>rood pigment bij van Gogh (8.06 min) (verkleuring pigment, chemisch onderzoek): </a:t>
            </a:r>
            <a:r>
              <a:rPr lang="nl-NL" sz="8000" u="sng" dirty="0">
                <a:hlinkClick r:id="rId8"/>
              </a:rPr>
              <a:t>https://</a:t>
            </a:r>
            <a:r>
              <a:rPr lang="nl-NL" sz="8000" u="sng" dirty="0" smtClean="0">
                <a:hlinkClick r:id="rId8"/>
              </a:rPr>
              <a:t>www.youtube.com/watch?v=WemGviacq48</a:t>
            </a:r>
            <a:r>
              <a:rPr lang="nl-NL" sz="8000" dirty="0" smtClean="0"/>
              <a:t/>
            </a:r>
            <a:br>
              <a:rPr lang="nl-NL" sz="8000" dirty="0" smtClean="0"/>
            </a:br>
            <a:endParaRPr lang="nl-NL" sz="7200" dirty="0" smtClean="0"/>
          </a:p>
          <a:p>
            <a:pPr marL="0" indent="0">
              <a:spcBef>
                <a:spcPts val="800"/>
              </a:spcBef>
              <a:buNone/>
            </a:pPr>
            <a:endParaRPr lang="nl-NL" dirty="0"/>
          </a:p>
        </p:txBody>
      </p:sp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EA603EF8-DE45-4FA9-ABC3-8C8EE18595A1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5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in de klas formuleren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1435099"/>
            <a:ext cx="10515600" cy="44608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l-NL" sz="8000" b="1" dirty="0"/>
              <a:t>Formuleer een opdracht </a:t>
            </a:r>
            <a:r>
              <a:rPr lang="nl-NL" sz="8000" dirty="0"/>
              <a:t>voor jouw klas die voldoet aan de </a:t>
            </a:r>
            <a:r>
              <a:rPr lang="nl-NL" sz="8000" dirty="0" smtClean="0"/>
              <a:t>doelstelling</a:t>
            </a:r>
            <a:br>
              <a:rPr lang="nl-NL" sz="8000" dirty="0" smtClean="0"/>
            </a:br>
            <a:endParaRPr lang="nl-NL" sz="80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l-NL" sz="8000" dirty="0"/>
              <a:t>Beantwoord onderstaande </a:t>
            </a:r>
            <a:r>
              <a:rPr lang="nl-NL" sz="8000" b="1" dirty="0"/>
              <a:t>vragen</a:t>
            </a:r>
            <a:r>
              <a:rPr lang="nl-NL" sz="8000" dirty="0"/>
              <a:t>:</a:t>
            </a:r>
          </a:p>
          <a:p>
            <a:pPr marL="457200" lvl="1" indent="0">
              <a:lnSpc>
                <a:spcPct val="120000"/>
              </a:lnSpc>
              <a:spcBef>
                <a:spcPts val="800"/>
              </a:spcBef>
              <a:buNone/>
            </a:pPr>
            <a:endParaRPr lang="nl-NL" sz="7200" dirty="0"/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nl-NL" sz="7200" dirty="0"/>
              <a:t>Wat brengt deze opdracht op voor de leerlingen? En voor jou?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nl-NL" sz="7200" dirty="0" smtClean="0"/>
              <a:t>Zijn er interessante bedrijven </a:t>
            </a:r>
            <a:r>
              <a:rPr lang="nl-NL" sz="7200" dirty="0"/>
              <a:t>bij jou in de buurt </a:t>
            </a:r>
            <a:r>
              <a:rPr lang="nl-NL" sz="7200" dirty="0" smtClean="0"/>
              <a:t>die zou </a:t>
            </a:r>
            <a:r>
              <a:rPr lang="nl-NL" sz="7200" dirty="0"/>
              <a:t>je kunnen </a:t>
            </a:r>
            <a:r>
              <a:rPr lang="nl-NL" sz="7200" dirty="0" smtClean="0"/>
              <a:t>vragen voor een gastles of excursie ?</a:t>
            </a:r>
            <a:endParaRPr lang="nl-NL" sz="7200" dirty="0"/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nl-NL" sz="7200" dirty="0" smtClean="0"/>
              <a:t>Welke vraag stel je of informatie geef je aan dat bedrijf zodat de excursie/gastles een goede kans van slagen heeft? </a:t>
            </a:r>
            <a:br>
              <a:rPr lang="nl-NL" sz="7200" dirty="0" smtClean="0"/>
            </a:br>
            <a:endParaRPr lang="nl-NL" sz="7200" dirty="0" smtClean="0"/>
          </a:p>
          <a:p>
            <a:pPr marL="228600" lvl="1">
              <a:lnSpc>
                <a:spcPct val="120000"/>
              </a:lnSpc>
              <a:spcBef>
                <a:spcPts val="800"/>
              </a:spcBef>
            </a:pPr>
            <a:r>
              <a:rPr lang="nl-NL" sz="8000" b="1" dirty="0" smtClean="0"/>
              <a:t>Plenaire bespreking</a:t>
            </a:r>
            <a:endParaRPr lang="nl-NL" sz="8000" b="1" dirty="0"/>
          </a:p>
          <a:p>
            <a:pPr lvl="1">
              <a:lnSpc>
                <a:spcPct val="120000"/>
              </a:lnSpc>
              <a:spcBef>
                <a:spcPts val="800"/>
              </a:spcBef>
            </a:pPr>
            <a:endParaRPr lang="nl-NL" sz="7200" dirty="0"/>
          </a:p>
          <a:p>
            <a:pPr lvl="1">
              <a:lnSpc>
                <a:spcPct val="120000"/>
              </a:lnSpc>
              <a:spcBef>
                <a:spcPts val="800"/>
              </a:spcBef>
            </a:pPr>
            <a:endParaRPr lang="nl-NL" sz="7200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795501" y="6185420"/>
            <a:ext cx="4114800" cy="365125"/>
          </a:xfrm>
        </p:spPr>
        <p:txBody>
          <a:bodyPr/>
          <a:lstStyle/>
          <a:p>
            <a:r>
              <a:rPr lang="fr-FR" dirty="0" smtClean="0"/>
              <a:t>Jacques de Goede (HAN ILS) ), Gisela van der Doelen, </a:t>
            </a:r>
            <a:r>
              <a:rPr lang="fr-FR" dirty="0" err="1" smtClean="0"/>
              <a:t>HvA</a:t>
            </a:r>
            <a:r>
              <a:rPr lang="fr-FR" dirty="0" smtClean="0"/>
              <a:t>, 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Even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Jacques de Goede (HAN ILS)</a:t>
            </a:r>
          </a:p>
          <a:p>
            <a:endParaRPr lang="nl-NL" dirty="0"/>
          </a:p>
          <a:p>
            <a:r>
              <a:rPr lang="nl-NL" dirty="0"/>
              <a:t>Gisela van der Doelen (</a:t>
            </a:r>
            <a:r>
              <a:rPr lang="nl-NL" dirty="0" err="1"/>
              <a:t>HvA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7">
            <a:extLst>
              <a:ext uri="{FF2B5EF4-FFF2-40B4-BE49-F238E27FC236}">
                <a16:creationId xmlns="" xmlns:a16="http://schemas.microsoft.com/office/drawing/2014/main" id="{9DCDD24B-F958-4E01-B58D-A4A714D0A202}"/>
              </a:ext>
            </a:extLst>
          </p:cNvPr>
          <p:cNvSpPr txBox="1">
            <a:spLocks/>
          </p:cNvSpPr>
          <p:nvPr/>
        </p:nvSpPr>
        <p:spPr>
          <a:xfrm>
            <a:off x="4038600" y="63758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59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Handig</a:t>
            </a:r>
            <a:r>
              <a:rPr lang="en-US" dirty="0"/>
              <a:t> voor </a:t>
            </a:r>
            <a:r>
              <a:rPr lang="en-US" dirty="0" err="1"/>
              <a:t>Profielkeuze</a:t>
            </a:r>
            <a:r>
              <a:rPr lang="en-US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>
                <a:hlinkClick r:id="rId2"/>
              </a:rPr>
              <a:t>https://vimeo.com/77125631</a:t>
            </a:r>
            <a:endParaRPr lang="nl-NL" sz="2400" dirty="0"/>
          </a:p>
          <a:p>
            <a:pPr lvl="1"/>
            <a:r>
              <a:rPr lang="nl-NL" sz="2200" dirty="0"/>
              <a:t>De zeven bètawerelden: film, </a:t>
            </a:r>
            <a:r>
              <a:rPr lang="nl-NL" sz="2200" dirty="0" err="1"/>
              <a:t>toolkit</a:t>
            </a:r>
            <a:endParaRPr lang="nl-NL" sz="2200" dirty="0">
              <a:hlinkClick r:id="rId3"/>
            </a:endParaRPr>
          </a:p>
          <a:p>
            <a:r>
              <a:rPr lang="nl-NL" sz="2400" dirty="0">
                <a:hlinkClick r:id="rId3"/>
              </a:rPr>
              <a:t>http://www.exactwatjezoekt.nl/</a:t>
            </a:r>
            <a:endParaRPr lang="nl-NL" sz="2400" dirty="0"/>
          </a:p>
          <a:p>
            <a:pPr lvl="1"/>
            <a:r>
              <a:rPr lang="nl-NL" sz="2400" dirty="0"/>
              <a:t>beroepsbeelden, opleidingen, virtueel meelopen</a:t>
            </a:r>
          </a:p>
          <a:p>
            <a:r>
              <a:rPr lang="nl-NL" sz="2400" dirty="0">
                <a:hlinkClick r:id="rId4"/>
              </a:rPr>
              <a:t>https://www.c3.nl/</a:t>
            </a:r>
            <a:endParaRPr lang="nl-NL" sz="2400" dirty="0"/>
          </a:p>
          <a:p>
            <a:pPr lvl="1"/>
            <a:r>
              <a:rPr lang="nl-NL" sz="2400" dirty="0"/>
              <a:t>beroepsoriëntatie binnen de chemie, life </a:t>
            </a:r>
            <a:r>
              <a:rPr lang="nl-NL" sz="2400" dirty="0" err="1"/>
              <a:t>science</a:t>
            </a:r>
            <a:r>
              <a:rPr lang="nl-NL" sz="2400" dirty="0"/>
              <a:t> en procestechniek: practica, gastlessen, etc.</a:t>
            </a:r>
            <a:endParaRPr lang="nl-NL" sz="2400" dirty="0">
              <a:hlinkClick r:id="rId5"/>
            </a:endParaRPr>
          </a:p>
          <a:p>
            <a:r>
              <a:rPr lang="nl-NL" sz="2400" dirty="0">
                <a:hlinkClick r:id="rId5"/>
              </a:rPr>
              <a:t>http://www.vhto.nl/</a:t>
            </a:r>
            <a:endParaRPr lang="nl-NL" sz="2400" dirty="0"/>
          </a:p>
          <a:p>
            <a:pPr lvl="1"/>
            <a:r>
              <a:rPr lang="nl-NL" sz="2400" dirty="0"/>
              <a:t>Speeddaten, gastlessen, gericht op meisjes</a:t>
            </a:r>
          </a:p>
          <a:p>
            <a:r>
              <a:rPr lang="nl-NL" sz="2400" dirty="0">
                <a:hlinkClick r:id="rId6"/>
              </a:rPr>
              <a:t>http://www.ditdoeik.nl/</a:t>
            </a:r>
            <a:endParaRPr lang="nl-NL" sz="2400" dirty="0"/>
          </a:p>
          <a:p>
            <a:pPr lvl="1"/>
            <a:r>
              <a:rPr lang="nl-NL" sz="2400" dirty="0"/>
              <a:t>beroepsbeelden</a:t>
            </a:r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Jacques de Goede (HAN ILS), ), Gisela van der Doelen, </a:t>
            </a:r>
            <a:r>
              <a:rPr lang="fr-FR" dirty="0" err="1"/>
              <a:t>HvA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9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Meer weten?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Kijk op </a:t>
            </a:r>
            <a:r>
              <a:rPr lang="nl-NL" dirty="0">
                <a:hlinkClick r:id="rId2"/>
              </a:rPr>
              <a:t>www.bedrijfindeklas.nl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Neem contact op met </a:t>
            </a:r>
          </a:p>
          <a:p>
            <a:r>
              <a:rPr lang="nl-NL" dirty="0"/>
              <a:t>Jacques – </a:t>
            </a:r>
            <a:r>
              <a:rPr lang="nl-NL" dirty="0">
                <a:hlinkClick r:id="rId3"/>
              </a:rPr>
              <a:t>jacques.degoede@han.nl</a:t>
            </a:r>
            <a:endParaRPr lang="nl-NL" dirty="0"/>
          </a:p>
          <a:p>
            <a:r>
              <a:rPr lang="nl-NL" dirty="0"/>
              <a:t>Gisela – </a:t>
            </a:r>
            <a:r>
              <a:rPr lang="nl-NL" dirty="0">
                <a:hlinkClick r:id="rId4"/>
              </a:rPr>
              <a:t>g.a.van.der.doelen@hva.nl</a:t>
            </a:r>
            <a:endParaRPr lang="nl-NL" dirty="0"/>
          </a:p>
          <a:p>
            <a:r>
              <a:rPr lang="nl-NL" dirty="0"/>
              <a:t>Martha Hoebens – </a:t>
            </a:r>
            <a:r>
              <a:rPr lang="nl-NL" dirty="0">
                <a:hlinkClick r:id="rId5"/>
              </a:rPr>
              <a:t>info@bedrijfindeklas.nl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F401FEFA-8FE5-4B91-8115-C3BD64604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06" y="2834063"/>
            <a:ext cx="4513196" cy="9242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E8FF2770-5F29-4E4B-8B50-C17135B87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34" y="3983365"/>
            <a:ext cx="2534966" cy="165091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="" xmlns:a16="http://schemas.microsoft.com/office/drawing/2014/main" id="{9EFB539F-F723-4DF4-A2D1-26E90C6D61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64" y="1763820"/>
            <a:ext cx="4438236" cy="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191161" cy="4351338"/>
          </a:xfrm>
        </p:spPr>
        <p:txBody>
          <a:bodyPr>
            <a:normAutofit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Quizje en LOB</a:t>
            </a:r>
          </a:p>
          <a:p>
            <a:r>
              <a:rPr lang="nl-NL" dirty="0"/>
              <a:t>Casus</a:t>
            </a:r>
          </a:p>
          <a:p>
            <a:r>
              <a:rPr lang="nl-NL" dirty="0"/>
              <a:t>Oefening  – een goede opdracht in de klas</a:t>
            </a:r>
          </a:p>
          <a:p>
            <a:r>
              <a:rPr lang="nl-NL" dirty="0"/>
              <a:t>Afsluiting</a:t>
            </a:r>
          </a:p>
          <a:p>
            <a:endParaRPr lang="nl-NL" dirty="0"/>
          </a:p>
        </p:txBody>
      </p:sp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A3BFDB5B-7F09-4DF0-B45D-55040921160C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4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Socrative</a:t>
            </a:r>
            <a:r>
              <a:rPr lang="nl-NL" dirty="0"/>
              <a:t> - keuzebegeleiding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www.socrative.com</a:t>
            </a:r>
            <a:endParaRPr lang="nl-NL" dirty="0"/>
          </a:p>
          <a:p>
            <a:r>
              <a:rPr lang="nl-NL" dirty="0"/>
              <a:t>Student Login</a:t>
            </a:r>
          </a:p>
          <a:p>
            <a:pPr lvl="1"/>
            <a:r>
              <a:rPr lang="nl-NL" sz="3600" dirty="0"/>
              <a:t>Classroom: Nask333</a:t>
            </a:r>
            <a:endParaRPr lang="en-US" sz="3600" dirty="0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="" xmlns:a16="http://schemas.microsoft.com/office/drawing/2014/main" id="{2CD22BC2-DA8E-4B9B-8C9E-B0B783BFB14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van vakdocenten en decanen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29" y="1690688"/>
            <a:ext cx="10774496" cy="4492533"/>
          </a:xfrm>
        </p:spPr>
        <p:txBody>
          <a:bodyPr>
            <a:normAutofit/>
          </a:bodyPr>
          <a:lstStyle/>
          <a:p>
            <a:r>
              <a:rPr lang="nl-NL" sz="2400" dirty="0"/>
              <a:t>Brits onderzoek: </a:t>
            </a:r>
            <a:r>
              <a:rPr lang="nl-NL" sz="2400" i="1" dirty="0" err="1"/>
              <a:t>Choosing</a:t>
            </a:r>
            <a:r>
              <a:rPr lang="nl-NL" sz="2400" i="1" dirty="0"/>
              <a:t> </a:t>
            </a:r>
            <a:r>
              <a:rPr lang="nl-NL" sz="2400" i="1" dirty="0" err="1"/>
              <a:t>science</a:t>
            </a:r>
            <a:r>
              <a:rPr lang="nl-NL" sz="2400" i="1" dirty="0"/>
              <a:t> at 16: t</a:t>
            </a:r>
            <a:r>
              <a:rPr lang="en-US" sz="2400" i="1" dirty="0"/>
              <a:t>he Influence of science teachers and career advisers on students' decisions about science subjects and science and technology careers. NICEC Briefing</a:t>
            </a:r>
            <a:r>
              <a:rPr lang="nl-NL" sz="2400" i="1" dirty="0"/>
              <a:t>, M. </a:t>
            </a:r>
            <a:r>
              <a:rPr lang="nl-NL" sz="2400" i="1" dirty="0" err="1"/>
              <a:t>Munro</a:t>
            </a:r>
            <a:r>
              <a:rPr lang="nl-NL" sz="2400" i="1" dirty="0"/>
              <a:t> </a:t>
            </a:r>
            <a:r>
              <a:rPr lang="nl-NL" sz="2400" i="1" dirty="0" err="1"/>
              <a:t>and</a:t>
            </a:r>
            <a:r>
              <a:rPr lang="nl-NL" sz="2400" i="1" dirty="0"/>
              <a:t> D. </a:t>
            </a:r>
            <a:r>
              <a:rPr lang="nl-NL" sz="2400" i="1" dirty="0" err="1"/>
              <a:t>Elsom</a:t>
            </a:r>
            <a:r>
              <a:rPr lang="nl-NL" sz="2400" i="1" dirty="0"/>
              <a:t>, 2000</a:t>
            </a:r>
          </a:p>
          <a:p>
            <a:r>
              <a:rPr lang="nl-NL" sz="2400" dirty="0"/>
              <a:t>Bevindingen:</a:t>
            </a:r>
          </a:p>
          <a:p>
            <a:pPr lvl="1"/>
            <a:r>
              <a:rPr lang="nl-NL" sz="2400" dirty="0"/>
              <a:t>VO docenten zijn van grote invloed op motivatie en plezier van de </a:t>
            </a:r>
            <a:r>
              <a:rPr lang="nl-NL" sz="2400" dirty="0" err="1"/>
              <a:t>lln</a:t>
            </a:r>
            <a:r>
              <a:rPr lang="nl-NL" sz="2400" dirty="0"/>
              <a:t> bij het vak </a:t>
            </a:r>
            <a:r>
              <a:rPr lang="nl-NL" sz="2400" dirty="0" err="1"/>
              <a:t>Science</a:t>
            </a:r>
            <a:endParaRPr lang="nl-NL" sz="2400" dirty="0"/>
          </a:p>
          <a:p>
            <a:pPr lvl="1"/>
            <a:r>
              <a:rPr lang="nl-NL" sz="2400" dirty="0"/>
              <a:t>Weinig contact tussen vakdocenten en decaan</a:t>
            </a:r>
          </a:p>
          <a:p>
            <a:pPr lvl="1"/>
            <a:r>
              <a:rPr lang="nl-NL" sz="2400" dirty="0"/>
              <a:t>Vakdocenten zien zichzelf niet als bron van informatie voor verdere carrièremogelijkheden (verwijzen vaak naar decaan)</a:t>
            </a:r>
          </a:p>
          <a:p>
            <a:pPr lvl="1"/>
            <a:r>
              <a:rPr lang="nl-NL" sz="2400" dirty="0"/>
              <a:t>Achtergrond decanen: bijna allemaal een alfa-achtergrond, zo nu en dan een biologie-achtergrond</a:t>
            </a:r>
          </a:p>
          <a:p>
            <a:pPr lvl="1"/>
            <a:r>
              <a:rPr lang="nl-NL" sz="2400" dirty="0"/>
              <a:t>……….hoe komt de kennis over bètaberoepen naar de </a:t>
            </a:r>
            <a:r>
              <a:rPr lang="nl-NL" sz="2400" dirty="0" err="1"/>
              <a:t>lln</a:t>
            </a:r>
            <a:r>
              <a:rPr lang="nl-NL" sz="2400" dirty="0"/>
              <a:t>?</a:t>
            </a:r>
          </a:p>
          <a:p>
            <a:endParaRPr lang="en-US" sz="2400" dirty="0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="" xmlns:a16="http://schemas.microsoft.com/office/drawing/2014/main" id="{8EB0773B-D4C0-4281-A1A8-2F419FFE9D61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7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LAKS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07" y="0"/>
            <a:ext cx="7520626" cy="6411334"/>
          </a:xfrm>
          <a:prstGeom prst="rect">
            <a:avLst/>
          </a:prstGeom>
        </p:spPr>
      </p:pic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BBF93322-1B87-4D9A-8FCD-F9884AA4610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6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6776"/>
            <a:ext cx="10515600" cy="1421176"/>
          </a:xfrm>
        </p:spPr>
        <p:txBody>
          <a:bodyPr>
            <a:normAutofit/>
          </a:bodyPr>
          <a:lstStyle/>
          <a:p>
            <a:r>
              <a:rPr lang="nl-NL" dirty="0"/>
              <a:t>Blinde vlek </a:t>
            </a:r>
            <a:r>
              <a:rPr lang="nl-NL"/>
              <a:t>bij </a:t>
            </a:r>
            <a:r>
              <a:rPr lang="nl-NL" smtClean="0"/>
              <a:t> </a:t>
            </a:r>
            <a:r>
              <a:rPr lang="nl-NL" dirty="0" smtClean="0"/>
              <a:t>leerlingen/studenten </a:t>
            </a:r>
            <a:r>
              <a:rPr lang="nl-NL"/>
              <a:t>aan </a:t>
            </a:r>
            <a:r>
              <a:rPr lang="nl-NL" smtClean="0"/>
              <a:t> </a:t>
            </a:r>
            <a:r>
              <a:rPr lang="nl-NL" dirty="0" smtClean="0"/>
              <a:t>vo/lerarenopleiding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75" y="2362534"/>
            <a:ext cx="10313625" cy="3559234"/>
          </a:xfrm>
        </p:spPr>
        <p:txBody>
          <a:bodyPr>
            <a:normAutofit fontScale="92500"/>
          </a:bodyPr>
          <a:lstStyle/>
          <a:p>
            <a:r>
              <a:rPr lang="nl-NL" dirty="0">
                <a:ea typeface="ＭＳ Ｐゴシック" panose="020B0600070205080204" pitchFamily="34" charset="-128"/>
                <a:cs typeface="Arial" panose="020B0604020202020204" pitchFamily="34" charset="0"/>
              </a:rPr>
              <a:t>“Mevrouw, wat kun je eigenlijk worden met scheikunde?”</a:t>
            </a:r>
          </a:p>
          <a:p>
            <a:endParaRPr lang="nl-NL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dirty="0"/>
              <a:t>Baan in de bètavakken is vaak baan in de </a:t>
            </a:r>
            <a:r>
              <a:rPr lang="nl-NL" dirty="0">
                <a:ea typeface="ＭＳ Ｐゴシック" panose="020B0600070205080204" pitchFamily="34" charset="-128"/>
                <a:cs typeface="Arial" panose="020B0604020202020204" pitchFamily="34" charset="0"/>
              </a:rPr>
              <a:t>techniek (technologie)</a:t>
            </a:r>
          </a:p>
          <a:p>
            <a:endParaRPr lang="nl-NL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dirty="0">
                <a:ea typeface="ＭＳ Ｐゴシック" panose="020B0600070205080204" pitchFamily="34" charset="-128"/>
                <a:cs typeface="Arial" panose="020B0604020202020204" pitchFamily="34" charset="0"/>
              </a:rPr>
              <a:t>Beeldvorming techniek?</a:t>
            </a:r>
          </a:p>
          <a:p>
            <a:endParaRPr lang="nl-NL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="" xmlns:a16="http://schemas.microsoft.com/office/drawing/2014/main" id="{F7D41ED9-FE7C-4843-9DD3-167D25036E5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7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denk je aan bij het woord “Techniek”?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020448" y="1747896"/>
            <a:ext cx="2948160" cy="416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dirty="0"/>
              <a:t>Leerling (VWO 6):</a:t>
            </a:r>
          </a:p>
          <a:p>
            <a:r>
              <a:rPr lang="nl-NL" sz="2400" dirty="0"/>
              <a:t>Schroeven</a:t>
            </a:r>
          </a:p>
          <a:p>
            <a:r>
              <a:rPr lang="nl-NL" sz="2400" dirty="0"/>
              <a:t>Mechanica</a:t>
            </a:r>
          </a:p>
          <a:p>
            <a:r>
              <a:rPr lang="nl-NL" sz="2400" dirty="0"/>
              <a:t>Boren</a:t>
            </a:r>
          </a:p>
          <a:p>
            <a:r>
              <a:rPr lang="nl-NL" sz="2400" dirty="0"/>
              <a:t>Hoeken</a:t>
            </a:r>
          </a:p>
          <a:p>
            <a:r>
              <a:rPr lang="nl-NL" sz="2400" dirty="0"/>
              <a:t>Handwerk</a:t>
            </a:r>
          </a:p>
          <a:p>
            <a:r>
              <a:rPr lang="nl-NL" sz="2400" dirty="0"/>
              <a:t>niet wetenschappelijk</a:t>
            </a:r>
          </a:p>
          <a:p>
            <a:r>
              <a:rPr lang="nl-NL" sz="2400" dirty="0"/>
              <a:t>Oppervlakkig! </a:t>
            </a:r>
            <a:endParaRPr lang="en-US" sz="2400" dirty="0"/>
          </a:p>
        </p:txBody>
      </p:sp>
      <p:sp>
        <p:nvSpPr>
          <p:cNvPr id="16" name="Content Placeholder 9"/>
          <p:cNvSpPr>
            <a:spLocks noGrp="1"/>
          </p:cNvSpPr>
          <p:nvPr>
            <p:ph sz="half" idx="2"/>
          </p:nvPr>
        </p:nvSpPr>
        <p:spPr>
          <a:xfrm>
            <a:off x="5444243" y="1747896"/>
            <a:ext cx="3501454" cy="4295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dirty="0"/>
              <a:t>Leerling (HAVO 3):</a:t>
            </a:r>
          </a:p>
          <a:p>
            <a:r>
              <a:rPr lang="nl-NL" sz="2400" dirty="0"/>
              <a:t>Schoolvak</a:t>
            </a:r>
          </a:p>
          <a:p>
            <a:r>
              <a:rPr lang="nl-NL" sz="2400" dirty="0"/>
              <a:t>Fiets</a:t>
            </a:r>
          </a:p>
          <a:p>
            <a:r>
              <a:rPr lang="nl-NL" sz="2400" dirty="0"/>
              <a:t>Opa</a:t>
            </a:r>
          </a:p>
          <a:p>
            <a:r>
              <a:rPr lang="nl-NL" sz="2400" dirty="0"/>
              <a:t>Gereedschap</a:t>
            </a:r>
          </a:p>
          <a:p>
            <a:r>
              <a:rPr lang="nl-NL" sz="2400" dirty="0"/>
              <a:t>Dingen maken</a:t>
            </a:r>
          </a:p>
          <a:p>
            <a:r>
              <a:rPr lang="nl-NL" sz="2400" dirty="0"/>
              <a:t>Meneer </a:t>
            </a:r>
            <a:r>
              <a:rPr lang="nl-NL" sz="2400" dirty="0" err="1"/>
              <a:t>Botma</a:t>
            </a:r>
            <a:endParaRPr lang="nl-NL" sz="2400" dirty="0"/>
          </a:p>
        </p:txBody>
      </p:sp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48515E46-4DE4-459F-B06A-5DAEBC554A61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4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denk je aan bij het woord “Technologie”?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966497" y="1890542"/>
            <a:ext cx="3365667" cy="4260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i="1" dirty="0"/>
              <a:t>Leerling (VWO 6):</a:t>
            </a:r>
          </a:p>
          <a:p>
            <a:r>
              <a:rPr lang="nl-NL" sz="2400" dirty="0"/>
              <a:t>Wetenschap</a:t>
            </a:r>
          </a:p>
          <a:p>
            <a:r>
              <a:rPr lang="nl-NL" sz="2400" dirty="0"/>
              <a:t>Vooruitgang</a:t>
            </a:r>
          </a:p>
          <a:p>
            <a:r>
              <a:rPr lang="nl-NL" sz="2400" dirty="0"/>
              <a:t>ICT</a:t>
            </a:r>
          </a:p>
          <a:p>
            <a:r>
              <a:rPr lang="nl-NL" sz="2400" dirty="0"/>
              <a:t>Gamen</a:t>
            </a:r>
          </a:p>
          <a:p>
            <a:r>
              <a:rPr lang="nl-NL" sz="2400" dirty="0"/>
              <a:t>Privacy</a:t>
            </a:r>
          </a:p>
          <a:p>
            <a:r>
              <a:rPr lang="nl-NL" sz="2400" dirty="0"/>
              <a:t>Computer</a:t>
            </a:r>
          </a:p>
          <a:p>
            <a:r>
              <a:rPr lang="nl-NL" sz="2400" dirty="0"/>
              <a:t>Elektronica</a:t>
            </a:r>
          </a:p>
          <a:p>
            <a:r>
              <a:rPr lang="nl-NL" sz="2400" dirty="0"/>
              <a:t>Uitvindingen</a:t>
            </a:r>
          </a:p>
          <a:p>
            <a:r>
              <a:rPr lang="nl-NL" sz="2400" dirty="0"/>
              <a:t>Innovatie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Content Placeholder 9"/>
          <p:cNvSpPr>
            <a:spLocks noGrp="1"/>
          </p:cNvSpPr>
          <p:nvPr>
            <p:ph sz="half" idx="2"/>
          </p:nvPr>
        </p:nvSpPr>
        <p:spPr>
          <a:xfrm>
            <a:off x="5986175" y="1887213"/>
            <a:ext cx="284217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i="1" dirty="0"/>
              <a:t>Leerling (HAVO 3):</a:t>
            </a:r>
          </a:p>
          <a:p>
            <a:r>
              <a:rPr lang="nl-NL" sz="2400" dirty="0"/>
              <a:t>Computers</a:t>
            </a:r>
          </a:p>
          <a:p>
            <a:r>
              <a:rPr lang="nl-NL" sz="2400" dirty="0"/>
              <a:t>Elektrische apparaten</a:t>
            </a:r>
          </a:p>
          <a:p>
            <a:r>
              <a:rPr lang="nl-NL" sz="2400" dirty="0"/>
              <a:t>Toekomst</a:t>
            </a:r>
          </a:p>
          <a:p>
            <a:endParaRPr lang="nl-NL" sz="1800" dirty="0"/>
          </a:p>
        </p:txBody>
      </p:sp>
      <p:sp>
        <p:nvSpPr>
          <p:cNvPr id="11" name="Tijdelijke aanduiding voor voettekst 7">
            <a:extLst>
              <a:ext uri="{FF2B5EF4-FFF2-40B4-BE49-F238E27FC236}">
                <a16:creationId xmlns="" xmlns:a16="http://schemas.microsoft.com/office/drawing/2014/main" id="{6B4D80CC-C874-47CB-A1AD-44340A648EAE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Jacques de Goede (HAN ILS), Gisela van der Doelen, </a:t>
            </a:r>
            <a:r>
              <a:rPr lang="fr-FR" dirty="0" err="1"/>
              <a:t>HvA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89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nl" id="{93D9AC3A-B229-48B6-ACBF-52AC50939E67}" vid="{8B9B9EC6-07C0-45D0-A7B0-B0DE7A1E791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Breedbeeld</PresentationFormat>
  <Paragraphs>160</Paragraphs>
  <Slides>21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Kantoorthema</vt:lpstr>
      <vt:lpstr>Het vak Scheikunde en het (technologisch) bedrijfsleven</vt:lpstr>
      <vt:lpstr>Even voorstellen</vt:lpstr>
      <vt:lpstr>Programma</vt:lpstr>
      <vt:lpstr>Socrative - keuzebegeleiding</vt:lpstr>
      <vt:lpstr>Invloed van vakdocenten en decanen</vt:lpstr>
      <vt:lpstr>LAKS</vt:lpstr>
      <vt:lpstr>Blinde vlek bij  leerlingen/studenten aan  vo/lerarenopleiding</vt:lpstr>
      <vt:lpstr>Waar denk je aan bij het woord “Techniek”?</vt:lpstr>
      <vt:lpstr>Waar denk je aan bij het woord “Technologie”?</vt:lpstr>
      <vt:lpstr>De leerling vraagt betekenisvolheid</vt:lpstr>
      <vt:lpstr>Peter den Boer</vt:lpstr>
      <vt:lpstr>Ieder heeft zijn eigen rol</vt:lpstr>
      <vt:lpstr>Hoe? Wat wil ik bereiken?</vt:lpstr>
      <vt:lpstr>Wat?</vt:lpstr>
      <vt:lpstr>Een voorbeeld: Aviko</vt:lpstr>
      <vt:lpstr>Bedrijfsbezoek Aviko</vt:lpstr>
      <vt:lpstr>Onderwerpen tijdens het proces:</vt:lpstr>
      <vt:lpstr>Oefening – een goede opdracht in de klas</vt:lpstr>
      <vt:lpstr>Opdracht in de klas formuleren</vt:lpstr>
      <vt:lpstr>Handig voor Profielkeuze:</vt:lpstr>
      <vt:lpstr>Meer weten?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martha@hoebens.nl</dc:creator>
  <cp:lastModifiedBy>Goede Jacques de</cp:lastModifiedBy>
  <cp:revision>81</cp:revision>
  <cp:lastPrinted>2016-09-27T12:42:19Z</cp:lastPrinted>
  <dcterms:created xsi:type="dcterms:W3CDTF">2016-09-26T11:31:58Z</dcterms:created>
  <dcterms:modified xsi:type="dcterms:W3CDTF">2018-11-02T19:03:58Z</dcterms:modified>
</cp:coreProperties>
</file>